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oboto"/>
      <p:regular r:id="rId22"/>
      <p:bold r:id="rId23"/>
      <p:italic r:id="rId24"/>
      <p:boldItalic r:id="rId25"/>
    </p:embeddedFont>
    <p:embeddedFont>
      <p:font typeface="Atma Medium"/>
      <p:regular r:id="rId26"/>
      <p:bold r:id="rId27"/>
    </p:embeddedFont>
    <p:embeddedFont>
      <p:font typeface="Atma"/>
      <p:regular r:id="rId28"/>
      <p:bold r:id="rId29"/>
    </p:embeddedFont>
    <p:embeddedFont>
      <p:font typeface="Zilla Slab Light"/>
      <p:bold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regular.fntdata"/><Relationship Id="rId21" Type="http://schemas.openxmlformats.org/officeDocument/2006/relationships/slide" Target="slides/slide16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tmaMedium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Atma-regular.fntdata"/><Relationship Id="rId27" Type="http://schemas.openxmlformats.org/officeDocument/2006/relationships/font" Target="fonts/Atma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tm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ZillaSlabLight-boldItalic.fntdata"/><Relationship Id="rId30" Type="http://schemas.openxmlformats.org/officeDocument/2006/relationships/font" Target="fonts/ZillaSlabLight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c31850883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c31850883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c170c157a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c170c157a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25682650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d25682650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c170c157a3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c170c157a3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cd49199e8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cd49199e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d427e4306c_1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d427e4306c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ad4d7290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1ad4d729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c170c157a3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c170c157a3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170c157a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170c157a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170c157a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170c157a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170c157a3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170c157a3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1ad4d7290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1ad4d7290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c170c157a3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c170c157a3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d427e4306c_1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d427e4306c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25682650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d2568265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ctrTitle"/>
          </p:nvPr>
        </p:nvSpPr>
        <p:spPr>
          <a:xfrm>
            <a:off x="533400" y="3107350"/>
            <a:ext cx="40386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533400" y="4211654"/>
            <a:ext cx="4038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4" Type="http://schemas.openxmlformats.org/officeDocument/2006/relationships/hyperlink" Target="https://docs.google.com/document/d/11g_KNNzMY0CKzJvEhut7xu7SaEByzR2KdN31LDZtvRQ/edit" TargetMode="External"/><Relationship Id="rId5" Type="http://schemas.openxmlformats.org/officeDocument/2006/relationships/hyperlink" Target="https://docs.google.com/document/d/1SgIR5IyCqdNwTZaRcOERy_syYAbB2wUD7aqDklVFs_M/edit?usp=sharing" TargetMode="External"/><Relationship Id="rId6" Type="http://schemas.openxmlformats.org/officeDocument/2006/relationships/hyperlink" Target="https://drive.google.com/file/d/1CXY2BBQ_wdDoQRLbLwE82rkh2iaZ-3N8/view?usp=sharing" TargetMode="External"/><Relationship Id="rId7" Type="http://schemas.openxmlformats.org/officeDocument/2006/relationships/hyperlink" Target="https://docs.google.com/document/d/1c4hFSL4ZXAqE3SGaFMCWjtfmf-M_yCA8m51PxGLo7oE/edit?usp=sharing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hyperlink" Target="https://docs.google.com/document/d/1K1FIqluZGZgNvAAXVrGon-S_Aj0kagZckKPrrAvz-A8/edit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Relationship Id="rId4" Type="http://schemas.openxmlformats.org/officeDocument/2006/relationships/hyperlink" Target="https://docs.google.com/document/d/1djRPmGhjrPIR6m2JtwHbRthcrQevUX9k93edmkgOd0w/edit?usp=sharing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Relationship Id="rId4" Type="http://schemas.openxmlformats.org/officeDocument/2006/relationships/hyperlink" Target="https://drive.google.com/file/d/1mEkmGMfAc-qxYvadlLaD0jFAoxYGki38/view?usp=sharing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slide" Target="/ppt/slides/slide3.xml"/><Relationship Id="rId5" Type="http://schemas.openxmlformats.org/officeDocument/2006/relationships/slide" Target="/ppt/slides/slide4.xml"/><Relationship Id="rId6" Type="http://schemas.openxmlformats.org/officeDocument/2006/relationships/slide" Target="/ppt/slides/slide7.xml"/><Relationship Id="rId7" Type="http://schemas.openxmlformats.org/officeDocument/2006/relationships/slide" Target="/ppt/slides/slide13.xml"/><Relationship Id="rId8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4.jpg"/><Relationship Id="rId6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311708" y="6579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B5394"/>
                </a:solidFill>
                <a:latin typeface="Atma"/>
                <a:ea typeface="Atma"/>
                <a:cs typeface="Atma"/>
                <a:sym typeface="Atma"/>
              </a:rPr>
              <a:t>Johnson Wabash              </a:t>
            </a:r>
            <a:endParaRPr b="1">
              <a:solidFill>
                <a:srgbClr val="0B5394"/>
              </a:solidFill>
              <a:latin typeface="Atma"/>
              <a:ea typeface="Atma"/>
              <a:cs typeface="Atma"/>
              <a:sym typeface="At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B5394"/>
                </a:solidFill>
                <a:latin typeface="Atma"/>
                <a:ea typeface="Atma"/>
                <a:cs typeface="Atma"/>
                <a:sym typeface="Atma"/>
              </a:rPr>
              <a:t> 6th Grade Center </a:t>
            </a:r>
            <a:endParaRPr b="1">
              <a:solidFill>
                <a:srgbClr val="0B5394"/>
              </a:solidFill>
              <a:latin typeface="Atma"/>
              <a:ea typeface="Atma"/>
              <a:cs typeface="Atma"/>
              <a:sym typeface="At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B5394"/>
                </a:solidFill>
                <a:latin typeface="Atma"/>
                <a:ea typeface="Atma"/>
                <a:cs typeface="Atma"/>
                <a:sym typeface="Atma"/>
              </a:rPr>
              <a:t>Orientation</a:t>
            </a:r>
            <a:r>
              <a:rPr b="1" lang="en">
                <a:solidFill>
                  <a:srgbClr val="0B5394"/>
                </a:solidFill>
                <a:latin typeface="Atma"/>
                <a:ea typeface="Atma"/>
                <a:cs typeface="Atma"/>
                <a:sym typeface="Atma"/>
              </a:rPr>
              <a:t> Presentation</a:t>
            </a:r>
            <a:endParaRPr b="1">
              <a:solidFill>
                <a:srgbClr val="0B5394"/>
              </a:solidFill>
              <a:latin typeface="Atma"/>
              <a:ea typeface="Atma"/>
              <a:cs typeface="Atma"/>
              <a:sym typeface="Atma"/>
            </a:endParaRPr>
          </a:p>
        </p:txBody>
      </p:sp>
      <p:pic>
        <p:nvPicPr>
          <p:cNvPr id="58" name="Google Shape;5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7376" y="101950"/>
            <a:ext cx="947375" cy="136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2550" y="2845150"/>
            <a:ext cx="3364675" cy="195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7376" y="101950"/>
            <a:ext cx="947375" cy="136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680">
                <a:solidFill>
                  <a:srgbClr val="0B5394"/>
                </a:solidFill>
                <a:latin typeface="Atma"/>
                <a:ea typeface="Atma"/>
                <a:cs typeface="Atma"/>
                <a:sym typeface="Atma"/>
              </a:rPr>
              <a:t>Core Classes Descriptions</a:t>
            </a:r>
            <a:endParaRPr sz="4680">
              <a:solidFill>
                <a:srgbClr val="0B5394"/>
              </a:solidFill>
              <a:latin typeface="Atma"/>
              <a:ea typeface="Atma"/>
              <a:cs typeface="Atma"/>
              <a:sym typeface="At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80">
                <a:solidFill>
                  <a:srgbClr val="0B5394"/>
                </a:solidFill>
                <a:latin typeface="Atma"/>
                <a:ea typeface="Atma"/>
                <a:cs typeface="Atma"/>
                <a:sym typeface="Atma"/>
              </a:rPr>
              <a:t>(Access this presentation on the school website)</a:t>
            </a:r>
            <a:endParaRPr sz="2880">
              <a:solidFill>
                <a:srgbClr val="0B5394"/>
              </a:solidFill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135" name="Google Shape;135;p23">
            <a:hlinkClick r:id="rId4"/>
          </p:cNvPr>
          <p:cNvSpPr/>
          <p:nvPr/>
        </p:nvSpPr>
        <p:spPr>
          <a:xfrm>
            <a:off x="5181450" y="2089450"/>
            <a:ext cx="2279100" cy="770400"/>
          </a:xfrm>
          <a:prstGeom prst="bevel">
            <a:avLst>
              <a:gd fmla="val 12500" name="adj"/>
            </a:avLst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ELA</a:t>
            </a:r>
            <a:endParaRPr sz="3000"/>
          </a:p>
        </p:txBody>
      </p:sp>
      <p:sp>
        <p:nvSpPr>
          <p:cNvPr id="136" name="Google Shape;136;p23">
            <a:hlinkClick r:id="rId5"/>
          </p:cNvPr>
          <p:cNvSpPr/>
          <p:nvPr/>
        </p:nvSpPr>
        <p:spPr>
          <a:xfrm>
            <a:off x="5238375" y="3618425"/>
            <a:ext cx="2279100" cy="770400"/>
          </a:xfrm>
          <a:prstGeom prst="bevel">
            <a:avLst>
              <a:gd fmla="val 12500" name="adj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Science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137" name="Google Shape;137;p23">
            <a:hlinkClick r:id="rId6"/>
          </p:cNvPr>
          <p:cNvSpPr/>
          <p:nvPr/>
        </p:nvSpPr>
        <p:spPr>
          <a:xfrm>
            <a:off x="1605475" y="3832750"/>
            <a:ext cx="2279100" cy="770400"/>
          </a:xfrm>
          <a:prstGeom prst="bevel">
            <a:avLst>
              <a:gd fmla="val 12500" name="adj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Social Studies</a:t>
            </a:r>
            <a:endParaRPr sz="2300"/>
          </a:p>
        </p:txBody>
      </p:sp>
      <p:sp>
        <p:nvSpPr>
          <p:cNvPr id="138" name="Google Shape;138;p23">
            <a:hlinkClick r:id="rId7"/>
          </p:cNvPr>
          <p:cNvSpPr/>
          <p:nvPr/>
        </p:nvSpPr>
        <p:spPr>
          <a:xfrm>
            <a:off x="1605475" y="2089450"/>
            <a:ext cx="2279100" cy="770400"/>
          </a:xfrm>
          <a:prstGeom prst="bevel">
            <a:avLst>
              <a:gd fmla="val 12500" name="adj"/>
            </a:avLst>
          </a:prstGeom>
          <a:solidFill>
            <a:srgbClr val="0B53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Math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7376" y="101950"/>
            <a:ext cx="947375" cy="136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 txBox="1"/>
          <p:nvPr>
            <p:ph type="title"/>
          </p:nvPr>
        </p:nvSpPr>
        <p:spPr>
          <a:xfrm>
            <a:off x="161275" y="444800"/>
            <a:ext cx="8520600" cy="6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680">
                <a:solidFill>
                  <a:srgbClr val="0B5394"/>
                </a:solidFill>
                <a:latin typeface="Atma"/>
                <a:ea typeface="Atma"/>
                <a:cs typeface="Atma"/>
                <a:sym typeface="Atma"/>
              </a:rPr>
              <a:t>Elective Descriptions</a:t>
            </a:r>
            <a:endParaRPr sz="2520"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145" name="Google Shape;145;p24">
            <a:hlinkClick r:id="rId4"/>
          </p:cNvPr>
          <p:cNvSpPr/>
          <p:nvPr/>
        </p:nvSpPr>
        <p:spPr>
          <a:xfrm>
            <a:off x="2376450" y="1907450"/>
            <a:ext cx="4391100" cy="1594200"/>
          </a:xfrm>
          <a:prstGeom prst="bevel">
            <a:avLst>
              <a:gd fmla="val 12500" name="adj"/>
            </a:avLst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</a:rPr>
              <a:t>Elective Descriptions</a:t>
            </a:r>
            <a:endParaRPr b="1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type="title"/>
          </p:nvPr>
        </p:nvSpPr>
        <p:spPr>
          <a:xfrm>
            <a:off x="-29050" y="-11075"/>
            <a:ext cx="8520600" cy="6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180">
                <a:solidFill>
                  <a:srgbClr val="0B5394"/>
                </a:solidFill>
                <a:latin typeface="Atma"/>
                <a:ea typeface="Atma"/>
                <a:cs typeface="Atma"/>
                <a:sym typeface="Atma"/>
              </a:rPr>
              <a:t>Advisory</a:t>
            </a:r>
            <a:r>
              <a:rPr lang="en" sz="4180">
                <a:solidFill>
                  <a:srgbClr val="0B5394"/>
                </a:solidFill>
                <a:latin typeface="Atma"/>
                <a:ea typeface="Atma"/>
                <a:cs typeface="Atma"/>
                <a:sym typeface="Atma"/>
              </a:rPr>
              <a:t> Description</a:t>
            </a:r>
            <a:endParaRPr sz="2020"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151" name="Google Shape;151;p25"/>
          <p:cNvSpPr/>
          <p:nvPr/>
        </p:nvSpPr>
        <p:spPr>
          <a:xfrm>
            <a:off x="84875" y="661775"/>
            <a:ext cx="8982600" cy="4407000"/>
          </a:xfrm>
          <a:prstGeom prst="bevel">
            <a:avLst>
              <a:gd fmla="val 12500" name="adj"/>
            </a:avLst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lt1"/>
                </a:solidFill>
              </a:rPr>
              <a:t>Advisory is a 30 minute class period each day where students have time to connect with teachers in a smaller group setting.   Students will... </a:t>
            </a:r>
            <a:endParaRPr b="1" sz="1600">
              <a:solidFill>
                <a:schemeClr val="lt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b="1" lang="en" sz="1600">
                <a:solidFill>
                  <a:schemeClr val="lt1"/>
                </a:solidFill>
              </a:rPr>
              <a:t>Learn</a:t>
            </a:r>
            <a:r>
              <a:rPr b="1" lang="en" sz="1600">
                <a:solidFill>
                  <a:schemeClr val="lt1"/>
                </a:solidFill>
              </a:rPr>
              <a:t> how to be organized </a:t>
            </a:r>
            <a:endParaRPr b="1" sz="1600">
              <a:solidFill>
                <a:schemeClr val="lt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b="1" lang="en" sz="1600">
                <a:solidFill>
                  <a:schemeClr val="lt1"/>
                </a:solidFill>
              </a:rPr>
              <a:t>Explore opportunities for college and careers</a:t>
            </a:r>
            <a:endParaRPr b="1" sz="1600">
              <a:solidFill>
                <a:schemeClr val="lt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b="1" lang="en" sz="1600">
                <a:solidFill>
                  <a:schemeClr val="lt1"/>
                </a:solidFill>
              </a:rPr>
              <a:t>Learn to check their grades and  attendance on Tyler</a:t>
            </a:r>
            <a:endParaRPr b="1" sz="1600">
              <a:solidFill>
                <a:schemeClr val="lt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b="1" lang="en" sz="1600">
                <a:solidFill>
                  <a:schemeClr val="lt1"/>
                </a:solidFill>
              </a:rPr>
              <a:t>Set goals for success in grades and attendance</a:t>
            </a:r>
            <a:endParaRPr b="1" sz="1600">
              <a:solidFill>
                <a:schemeClr val="lt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b="1" lang="en" sz="1600">
                <a:solidFill>
                  <a:schemeClr val="lt1"/>
                </a:solidFill>
              </a:rPr>
              <a:t>Learn techniques that help balance the social-emotional issues of being a pre-teen</a:t>
            </a:r>
            <a:endParaRPr b="1" sz="1600">
              <a:solidFill>
                <a:schemeClr val="lt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b="1" lang="en" sz="1600">
                <a:solidFill>
                  <a:schemeClr val="lt1"/>
                </a:solidFill>
              </a:rPr>
              <a:t>Learn self-care strategies</a:t>
            </a:r>
            <a:endParaRPr b="1" sz="1600">
              <a:solidFill>
                <a:schemeClr val="lt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b="1" lang="en" sz="1600">
                <a:solidFill>
                  <a:schemeClr val="lt1"/>
                </a:solidFill>
              </a:rPr>
              <a:t>Learn how to be a good citizen of their </a:t>
            </a:r>
            <a:r>
              <a:rPr b="1" lang="en" sz="1600">
                <a:solidFill>
                  <a:schemeClr val="lt1"/>
                </a:solidFill>
              </a:rPr>
              <a:t>school</a:t>
            </a:r>
            <a:r>
              <a:rPr b="1" lang="en" sz="1600">
                <a:solidFill>
                  <a:schemeClr val="lt1"/>
                </a:solidFill>
              </a:rPr>
              <a:t>, neighborhood, city, state, </a:t>
            </a:r>
            <a:r>
              <a:rPr b="1" lang="en" sz="1600">
                <a:solidFill>
                  <a:schemeClr val="lt1"/>
                </a:solidFill>
              </a:rPr>
              <a:t>country</a:t>
            </a:r>
            <a:r>
              <a:rPr b="1" lang="en" sz="1600">
                <a:solidFill>
                  <a:schemeClr val="lt1"/>
                </a:solidFill>
              </a:rPr>
              <a:t>, world, and Earth</a:t>
            </a:r>
            <a:endParaRPr b="1" sz="3000">
              <a:solidFill>
                <a:srgbClr val="FFFFFF"/>
              </a:solidFill>
            </a:endParaRPr>
          </a:p>
        </p:txBody>
      </p:sp>
      <p:pic>
        <p:nvPicPr>
          <p:cNvPr id="152" name="Google Shape;15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0219" y="59050"/>
            <a:ext cx="376225" cy="54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2275" y="101950"/>
            <a:ext cx="369650" cy="53454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6"/>
          <p:cNvSpPr txBox="1"/>
          <p:nvPr>
            <p:ph type="title"/>
          </p:nvPr>
        </p:nvSpPr>
        <p:spPr>
          <a:xfrm>
            <a:off x="247400" y="10195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80">
                <a:solidFill>
                  <a:srgbClr val="0B5394"/>
                </a:solidFill>
                <a:latin typeface="Atma"/>
                <a:ea typeface="Atma"/>
                <a:cs typeface="Atma"/>
                <a:sym typeface="Atma"/>
              </a:rPr>
              <a:t>AVID Description</a:t>
            </a:r>
            <a:endParaRPr sz="1920"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159" name="Google Shape;159;p26"/>
          <p:cNvSpPr txBox="1"/>
          <p:nvPr>
            <p:ph idx="1" type="body"/>
          </p:nvPr>
        </p:nvSpPr>
        <p:spPr>
          <a:xfrm>
            <a:off x="311700" y="10667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AVID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AVID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6">
            <a:hlinkClick r:id="rId4"/>
          </p:cNvPr>
          <p:cNvSpPr/>
          <p:nvPr/>
        </p:nvSpPr>
        <p:spPr>
          <a:xfrm>
            <a:off x="38500" y="674650"/>
            <a:ext cx="9061200" cy="4400400"/>
          </a:xfrm>
          <a:prstGeom prst="bevel">
            <a:avLst>
              <a:gd fmla="val 12500" name="adj"/>
            </a:avLst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AVID is a district program designed to prepare students for college and career readiness. 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The acronym of AVID stands for </a:t>
            </a:r>
            <a:r>
              <a:rPr lang="en" sz="160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dvancement </a:t>
            </a:r>
            <a:r>
              <a:rPr lang="en" sz="160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lang="en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ia </a:t>
            </a:r>
            <a:r>
              <a:rPr lang="en" sz="160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ndividual</a:t>
            </a:r>
            <a:r>
              <a:rPr lang="en" sz="160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D</a:t>
            </a:r>
            <a:r>
              <a:rPr lang="en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etermination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Every middle school and high school in the district participates in AVID. 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In 6th grade, we focus on developing determination by teaching students to set goals, get organized, and practice collaboration.  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When students get to Ferguson Middle School, they will continue using collaboration and organizational skills and start focusing more on note taking and writing.  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 high school there will be a heavy emphasis on taking challenging classes, preparing for college entrance exams, and getting into college or starting a career.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3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7376" y="101950"/>
            <a:ext cx="947375" cy="136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680">
                <a:solidFill>
                  <a:srgbClr val="0B5394"/>
                </a:solidFill>
                <a:latin typeface="Atma"/>
                <a:ea typeface="Atma"/>
                <a:cs typeface="Atma"/>
                <a:sym typeface="Atma"/>
              </a:rPr>
              <a:t>TOP</a:t>
            </a:r>
            <a:r>
              <a:rPr lang="en" sz="4680">
                <a:solidFill>
                  <a:srgbClr val="0B5394"/>
                </a:solidFill>
                <a:latin typeface="Atma"/>
                <a:ea typeface="Atma"/>
                <a:cs typeface="Atma"/>
                <a:sym typeface="Atma"/>
              </a:rPr>
              <a:t> Description</a:t>
            </a:r>
            <a:endParaRPr sz="2520"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167" name="Google Shape;167;p27">
            <a:hlinkClick r:id="rId4"/>
          </p:cNvPr>
          <p:cNvSpPr/>
          <p:nvPr/>
        </p:nvSpPr>
        <p:spPr>
          <a:xfrm>
            <a:off x="2376450" y="1907450"/>
            <a:ext cx="4391100" cy="1594200"/>
          </a:xfrm>
          <a:prstGeom prst="bevel">
            <a:avLst>
              <a:gd fmla="val 12500" name="adj"/>
            </a:avLst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00">
                <a:solidFill>
                  <a:srgbClr val="FFFFFF"/>
                </a:solidFill>
              </a:rPr>
              <a:t>TOP</a:t>
            </a:r>
            <a:r>
              <a:rPr b="1" lang="en" sz="4300">
                <a:solidFill>
                  <a:srgbClr val="FFFFFF"/>
                </a:solidFill>
              </a:rPr>
              <a:t> </a:t>
            </a:r>
            <a:endParaRPr b="1" sz="43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420">
                <a:solidFill>
                  <a:srgbClr val="073763"/>
                </a:solidFill>
                <a:latin typeface="Atma"/>
                <a:ea typeface="Atma"/>
                <a:cs typeface="Atma"/>
                <a:sym typeface="Atma"/>
              </a:rPr>
              <a:t> </a:t>
            </a:r>
            <a:endParaRPr b="1" sz="3420">
              <a:solidFill>
                <a:srgbClr val="073763"/>
              </a:solidFill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173" name="Google Shape;173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73763"/>
                </a:solidFill>
                <a:latin typeface="Atma Medium"/>
                <a:ea typeface="Atma Medium"/>
                <a:cs typeface="Atma Medium"/>
                <a:sym typeface="Atma Medium"/>
              </a:rPr>
              <a:t>“Every child deserves a champion-an adult who will never give up on them, </a:t>
            </a:r>
            <a:endParaRPr>
              <a:solidFill>
                <a:srgbClr val="073763"/>
              </a:solidFill>
              <a:latin typeface="Atma Medium"/>
              <a:ea typeface="Atma Medium"/>
              <a:cs typeface="Atma Medium"/>
              <a:sym typeface="Atma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73763"/>
                </a:solidFill>
                <a:latin typeface="Atma Medium"/>
                <a:ea typeface="Atma Medium"/>
                <a:cs typeface="Atma Medium"/>
                <a:sym typeface="Atma Medium"/>
              </a:rPr>
              <a:t>who understands the power of connection, and insists that they become the </a:t>
            </a:r>
            <a:endParaRPr>
              <a:solidFill>
                <a:srgbClr val="073763"/>
              </a:solidFill>
              <a:latin typeface="Atma Medium"/>
              <a:ea typeface="Atma Medium"/>
              <a:cs typeface="Atma Medium"/>
              <a:sym typeface="Atma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73763"/>
                </a:solidFill>
                <a:latin typeface="Atma Medium"/>
                <a:ea typeface="Atma Medium"/>
                <a:cs typeface="Atma Medium"/>
                <a:sym typeface="Atma Medium"/>
              </a:rPr>
              <a:t>best that they can possibly be.”-Rita Pierson</a:t>
            </a:r>
            <a:endParaRPr>
              <a:solidFill>
                <a:srgbClr val="073763"/>
              </a:solidFill>
              <a:latin typeface="Atma Medium"/>
              <a:ea typeface="Atma Medium"/>
              <a:cs typeface="Atma Medium"/>
              <a:sym typeface="Atma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20">
                <a:solidFill>
                  <a:srgbClr val="0B5394"/>
                </a:solidFill>
                <a:latin typeface="Atma"/>
                <a:ea typeface="Atma"/>
                <a:cs typeface="Atma"/>
                <a:sym typeface="Atma"/>
              </a:rPr>
              <a:t>Building Tour</a:t>
            </a:r>
            <a:endParaRPr sz="3220">
              <a:solidFill>
                <a:srgbClr val="0B5394"/>
              </a:solidFill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179" name="Google Shape;179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c Sans MS"/>
              <a:buChar char="●"/>
            </a:pPr>
            <a:r>
              <a:rPr lang="en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Meet &amp; Greet (all JW staff and teachers)</a:t>
            </a:r>
            <a:endParaRPr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c Sans MS"/>
              <a:buChar char="●"/>
            </a:pPr>
            <a:r>
              <a:rPr lang="en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Collect a </a:t>
            </a:r>
            <a:r>
              <a:rPr lang="en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syllabus for each subject area (ELA, math, science, SS, and electives)</a:t>
            </a:r>
            <a:endParaRPr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c Sans MS"/>
              <a:buChar char="●"/>
            </a:pPr>
            <a:r>
              <a:rPr lang="en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Ask us questions</a:t>
            </a:r>
            <a:endParaRPr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311700" y="445025"/>
            <a:ext cx="8520600" cy="108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620">
                <a:solidFill>
                  <a:srgbClr val="0B5394"/>
                </a:solidFill>
                <a:latin typeface="Atma"/>
                <a:ea typeface="Atma"/>
                <a:cs typeface="Atma"/>
                <a:sym typeface="Atma"/>
              </a:rPr>
              <a:t>Agenda</a:t>
            </a:r>
            <a:endParaRPr sz="4620">
              <a:solidFill>
                <a:srgbClr val="0B5394"/>
              </a:solidFill>
              <a:latin typeface="Atma"/>
              <a:ea typeface="Atma"/>
              <a:cs typeface="Atma"/>
              <a:sym typeface="Atma"/>
            </a:endParaRPr>
          </a:p>
        </p:txBody>
      </p:sp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7376" y="101950"/>
            <a:ext cx="947375" cy="136999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>
            <a:hlinkClick action="ppaction://hlinksldjump" r:id="rId4"/>
          </p:cNvPr>
          <p:cNvSpPr/>
          <p:nvPr/>
        </p:nvSpPr>
        <p:spPr>
          <a:xfrm>
            <a:off x="283300" y="1691900"/>
            <a:ext cx="1530600" cy="330600"/>
          </a:xfrm>
          <a:prstGeom prst="bevel">
            <a:avLst>
              <a:gd fmla="val 12500" name="adj"/>
            </a:avLst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Introductions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7" name="Google Shape;67;p15">
            <a:hlinkClick action="ppaction://hlinksldjump" r:id="rId5"/>
          </p:cNvPr>
          <p:cNvSpPr/>
          <p:nvPr/>
        </p:nvSpPr>
        <p:spPr>
          <a:xfrm>
            <a:off x="283300" y="2164950"/>
            <a:ext cx="1530600" cy="330600"/>
          </a:xfrm>
          <a:prstGeom prst="bevel">
            <a:avLst>
              <a:gd fmla="val 12500" name="adj"/>
            </a:avLst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Expectations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8" name="Google Shape;68;p15">
            <a:hlinkClick action="ppaction://hlinksldjump" r:id="rId6"/>
          </p:cNvPr>
          <p:cNvSpPr/>
          <p:nvPr/>
        </p:nvSpPr>
        <p:spPr>
          <a:xfrm>
            <a:off x="283300" y="2607875"/>
            <a:ext cx="1530600" cy="330600"/>
          </a:xfrm>
          <a:prstGeom prst="bevel">
            <a:avLst>
              <a:gd fmla="val 12500" name="adj"/>
            </a:avLst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Schedule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9" name="Google Shape;69;p15">
            <a:hlinkClick action="ppaction://hlinksldjump" r:id="rId7"/>
          </p:cNvPr>
          <p:cNvSpPr/>
          <p:nvPr/>
        </p:nvSpPr>
        <p:spPr>
          <a:xfrm>
            <a:off x="283300" y="3078550"/>
            <a:ext cx="1530600" cy="330600"/>
          </a:xfrm>
          <a:prstGeom prst="bevel">
            <a:avLst>
              <a:gd fmla="val 12500" name="adj"/>
            </a:avLst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AVID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0" name="Google Shape;70;p15">
            <a:hlinkClick/>
          </p:cNvPr>
          <p:cNvSpPr/>
          <p:nvPr/>
        </p:nvSpPr>
        <p:spPr>
          <a:xfrm>
            <a:off x="283300" y="3549225"/>
            <a:ext cx="1530600" cy="330600"/>
          </a:xfrm>
          <a:prstGeom prst="bevel">
            <a:avLst>
              <a:gd fmla="val 12500" name="adj"/>
            </a:avLst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Meet &amp; Greet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75193" y="1534025"/>
            <a:ext cx="6348991" cy="2526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7376" y="101950"/>
            <a:ext cx="947375" cy="136999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416800" y="1711900"/>
            <a:ext cx="216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tma"/>
                <a:ea typeface="Atma"/>
                <a:cs typeface="Atma"/>
                <a:sym typeface="Atma"/>
              </a:rPr>
              <a:t>Ms. Francwar</a:t>
            </a:r>
            <a:endParaRPr sz="1800"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3539000" y="1711900"/>
            <a:ext cx="139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tma"/>
                <a:ea typeface="Atma"/>
                <a:cs typeface="Atma"/>
                <a:sym typeface="Atma"/>
              </a:rPr>
              <a:t>Dr. Eye</a:t>
            </a:r>
            <a:endParaRPr sz="1800"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6790750" y="1773400"/>
            <a:ext cx="139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tma"/>
                <a:ea typeface="Atma"/>
                <a:cs typeface="Atma"/>
                <a:sym typeface="Atma"/>
              </a:rPr>
              <a:t>Mrs. Kasmarzik</a:t>
            </a:r>
            <a:endParaRPr sz="1600"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873100" y="1518225"/>
            <a:ext cx="1254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B5394"/>
                </a:solidFill>
              </a:rPr>
              <a:t>Principal</a:t>
            </a:r>
            <a:endParaRPr b="1" sz="1100">
              <a:solidFill>
                <a:srgbClr val="0B5394"/>
              </a:solidFill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3449300" y="1518225"/>
            <a:ext cx="1486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B5394"/>
                </a:solidFill>
              </a:rPr>
              <a:t>Assistant</a:t>
            </a:r>
            <a:r>
              <a:rPr b="1" lang="en" sz="1100">
                <a:solidFill>
                  <a:srgbClr val="0B5394"/>
                </a:solidFill>
              </a:rPr>
              <a:t> </a:t>
            </a:r>
            <a:r>
              <a:rPr b="1" lang="en" sz="1100">
                <a:solidFill>
                  <a:srgbClr val="0B5394"/>
                </a:solidFill>
              </a:rPr>
              <a:t>Principal</a:t>
            </a:r>
            <a:endParaRPr b="1" sz="1100">
              <a:solidFill>
                <a:srgbClr val="0B5394"/>
              </a:solidFill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6701050" y="1518225"/>
            <a:ext cx="1486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B5394"/>
                </a:solidFill>
              </a:rPr>
              <a:t>Counselor</a:t>
            </a:r>
            <a:endParaRPr b="1" sz="1100">
              <a:solidFill>
                <a:srgbClr val="0B5394"/>
              </a:solidFill>
            </a:endParaRPr>
          </a:p>
        </p:txBody>
      </p:sp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5200">
                <a:solidFill>
                  <a:srgbClr val="0B5394"/>
                </a:solidFill>
                <a:latin typeface="Atma"/>
                <a:ea typeface="Atma"/>
                <a:cs typeface="Atma"/>
                <a:sym typeface="Atma"/>
              </a:rPr>
              <a:t>Introductions</a:t>
            </a:r>
            <a:endParaRPr>
              <a:latin typeface="Atma"/>
              <a:ea typeface="Atma"/>
              <a:cs typeface="Atma"/>
              <a:sym typeface="Atma"/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 rotWithShape="1">
          <a:blip r:embed="rId4">
            <a:alphaModFix/>
          </a:blip>
          <a:srcRect b="0" l="16699" r="25477" t="5231"/>
          <a:stretch/>
        </p:blipFill>
        <p:spPr>
          <a:xfrm>
            <a:off x="807850" y="2372725"/>
            <a:ext cx="1598650" cy="236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 rotWithShape="1">
          <a:blip r:embed="rId5">
            <a:alphaModFix/>
          </a:blip>
          <a:srcRect b="0" l="21654" r="21659" t="9559"/>
          <a:stretch/>
        </p:blipFill>
        <p:spPr>
          <a:xfrm>
            <a:off x="3605888" y="2271950"/>
            <a:ext cx="1693876" cy="246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68800" y="2323550"/>
            <a:ext cx="1652075" cy="236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7376" y="101950"/>
            <a:ext cx="947375" cy="136999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>
            <p:ph type="title"/>
          </p:nvPr>
        </p:nvSpPr>
        <p:spPr>
          <a:xfrm>
            <a:off x="338750" y="89925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4680">
                <a:solidFill>
                  <a:srgbClr val="0B5394"/>
                </a:solidFill>
                <a:latin typeface="Atma"/>
                <a:ea typeface="Atma"/>
                <a:cs typeface="Atma"/>
                <a:sym typeface="Atma"/>
              </a:rPr>
              <a:t>Student </a:t>
            </a:r>
            <a:r>
              <a:rPr lang="en" sz="4680">
                <a:solidFill>
                  <a:srgbClr val="0B5394"/>
                </a:solidFill>
                <a:latin typeface="Atma"/>
                <a:ea typeface="Atma"/>
                <a:cs typeface="Atma"/>
                <a:sym typeface="Atma"/>
              </a:rPr>
              <a:t>Expectations</a:t>
            </a:r>
            <a:endParaRPr sz="2520"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311700" y="1943525"/>
            <a:ext cx="8520600" cy="22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73763"/>
                </a:solidFill>
                <a:latin typeface="Comic Sans MS"/>
                <a:ea typeface="Comic Sans MS"/>
                <a:cs typeface="Comic Sans MS"/>
                <a:sym typeface="Comic Sans MS"/>
              </a:rPr>
              <a:t>Junior Comets take school seriously.</a:t>
            </a:r>
            <a:r>
              <a:rPr lang="en">
                <a:solidFill>
                  <a:srgbClr val="073763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>
              <a:solidFill>
                <a:srgbClr val="07376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4327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Comic Sans MS"/>
              <a:buChar char="●"/>
            </a:pPr>
            <a:r>
              <a:rPr lang="en">
                <a:solidFill>
                  <a:srgbClr val="073763"/>
                </a:solidFill>
                <a:latin typeface="Comic Sans MS"/>
                <a:ea typeface="Comic Sans MS"/>
                <a:cs typeface="Comic Sans MS"/>
                <a:sym typeface="Comic Sans MS"/>
              </a:rPr>
              <a:t>Arrive to school and class on time.  </a:t>
            </a:r>
            <a:endParaRPr>
              <a:solidFill>
                <a:srgbClr val="07376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Comic Sans MS"/>
              <a:buChar char="●"/>
            </a:pPr>
            <a:r>
              <a:rPr lang="en">
                <a:solidFill>
                  <a:srgbClr val="073763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Participate in class and take responsibility for your learning. </a:t>
            </a:r>
            <a:endParaRPr>
              <a:solidFill>
                <a:srgbClr val="07376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Comic Sans MS"/>
              <a:buChar char="●"/>
            </a:pPr>
            <a:r>
              <a:rPr lang="en">
                <a:solidFill>
                  <a:srgbClr val="073763"/>
                </a:solidFill>
                <a:latin typeface="Comic Sans MS"/>
                <a:ea typeface="Comic Sans MS"/>
                <a:cs typeface="Comic Sans MS"/>
                <a:sym typeface="Comic Sans MS"/>
              </a:rPr>
              <a:t>Do all of our work on time and to the best of your ability.  </a:t>
            </a:r>
            <a:endParaRPr>
              <a:solidFill>
                <a:srgbClr val="07376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Comic Sans MS"/>
              <a:buChar char="●"/>
            </a:pPr>
            <a:r>
              <a:rPr lang="en">
                <a:solidFill>
                  <a:srgbClr val="073763"/>
                </a:solidFill>
                <a:latin typeface="Comic Sans MS"/>
                <a:ea typeface="Comic Sans MS"/>
                <a:cs typeface="Comic Sans MS"/>
                <a:sym typeface="Comic Sans MS"/>
              </a:rPr>
              <a:t>Be organized and ready to begin learning and continue learning each day.  </a:t>
            </a:r>
            <a:endParaRPr>
              <a:solidFill>
                <a:srgbClr val="07376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Comic Sans MS"/>
              <a:buChar char="●"/>
            </a:pPr>
            <a:r>
              <a:rPr lang="en">
                <a:solidFill>
                  <a:srgbClr val="073763"/>
                </a:solidFill>
                <a:latin typeface="Comic Sans MS"/>
                <a:ea typeface="Comic Sans MS"/>
                <a:cs typeface="Comic Sans MS"/>
                <a:sym typeface="Comic Sans MS"/>
              </a:rPr>
              <a:t>Stick to a task and persevere, even when it seems too challenging.</a:t>
            </a:r>
            <a:endParaRPr>
              <a:solidFill>
                <a:srgbClr val="07376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Comic Sans MS"/>
              <a:buChar char="●"/>
            </a:pPr>
            <a:r>
              <a:rPr lang="en">
                <a:solidFill>
                  <a:srgbClr val="073763"/>
                </a:solidFill>
                <a:latin typeface="Comic Sans MS"/>
                <a:ea typeface="Comic Sans MS"/>
                <a:cs typeface="Comic Sans MS"/>
                <a:sym typeface="Comic Sans MS"/>
              </a:rPr>
              <a:t>Keep your cell phones out of sight.</a:t>
            </a:r>
            <a:endParaRPr>
              <a:solidFill>
                <a:srgbClr val="07376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7"/>
          <p:cNvSpPr txBox="1"/>
          <p:nvPr/>
        </p:nvSpPr>
        <p:spPr>
          <a:xfrm>
            <a:off x="338750" y="1589525"/>
            <a:ext cx="8625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Junior Comets have high expectations and they aim to exceed them each and every day. </a:t>
            </a:r>
            <a:endParaRPr b="1"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7376" y="101950"/>
            <a:ext cx="947375" cy="136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>
            <p:ph type="title"/>
          </p:nvPr>
        </p:nvSpPr>
        <p:spPr>
          <a:xfrm>
            <a:off x="273000" y="8613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680">
                <a:solidFill>
                  <a:srgbClr val="0B5394"/>
                </a:solidFill>
                <a:latin typeface="Atma"/>
                <a:ea typeface="Atma"/>
                <a:cs typeface="Atma"/>
                <a:sym typeface="Atma"/>
              </a:rPr>
              <a:t> Student </a:t>
            </a:r>
            <a:r>
              <a:rPr lang="en" sz="4680">
                <a:solidFill>
                  <a:srgbClr val="0B5394"/>
                </a:solidFill>
                <a:latin typeface="Atma"/>
                <a:ea typeface="Atma"/>
                <a:cs typeface="Atma"/>
                <a:sym typeface="Atma"/>
              </a:rPr>
              <a:t>Expectations</a:t>
            </a:r>
            <a:endParaRPr sz="2520"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311700" y="1897900"/>
            <a:ext cx="8520600" cy="20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73763"/>
                </a:solidFill>
                <a:latin typeface="Comic Sans MS"/>
                <a:ea typeface="Comic Sans MS"/>
                <a:cs typeface="Comic Sans MS"/>
                <a:sym typeface="Comic Sans MS"/>
              </a:rPr>
              <a:t>Junior Comets take pride in ourselves.</a:t>
            </a:r>
            <a:r>
              <a:rPr b="1" lang="en">
                <a:solidFill>
                  <a:srgbClr val="073763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1">
              <a:solidFill>
                <a:srgbClr val="07376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5755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Comic Sans MS"/>
              <a:buChar char="●"/>
            </a:pPr>
            <a:r>
              <a:rPr lang="en">
                <a:solidFill>
                  <a:srgbClr val="073763"/>
                </a:solidFill>
                <a:latin typeface="Comic Sans MS"/>
                <a:ea typeface="Comic Sans MS"/>
                <a:cs typeface="Comic Sans MS"/>
                <a:sym typeface="Comic Sans MS"/>
              </a:rPr>
              <a:t>Speak respectfully when responding.</a:t>
            </a:r>
            <a:endParaRPr>
              <a:solidFill>
                <a:srgbClr val="07376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575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Comic Sans MS"/>
              <a:buChar char="●"/>
            </a:pPr>
            <a:r>
              <a:rPr lang="en">
                <a:solidFill>
                  <a:srgbClr val="073763"/>
                </a:solidFill>
                <a:latin typeface="Comic Sans MS"/>
                <a:ea typeface="Comic Sans MS"/>
                <a:cs typeface="Comic Sans MS"/>
                <a:sym typeface="Comic Sans MS"/>
              </a:rPr>
              <a:t>K</a:t>
            </a:r>
            <a:r>
              <a:rPr lang="en">
                <a:solidFill>
                  <a:srgbClr val="073763"/>
                </a:solidFill>
                <a:latin typeface="Comic Sans MS"/>
                <a:ea typeface="Comic Sans MS"/>
                <a:cs typeface="Comic Sans MS"/>
                <a:sym typeface="Comic Sans MS"/>
              </a:rPr>
              <a:t>eep your hats and hoods off</a:t>
            </a:r>
            <a:r>
              <a:rPr lang="en">
                <a:solidFill>
                  <a:srgbClr val="073763"/>
                </a:solidFill>
                <a:latin typeface="Comic Sans MS"/>
                <a:ea typeface="Comic Sans MS"/>
                <a:cs typeface="Comic Sans MS"/>
                <a:sym typeface="Comic Sans MS"/>
              </a:rPr>
              <a:t> in the classroom.  </a:t>
            </a:r>
            <a:endParaRPr>
              <a:solidFill>
                <a:srgbClr val="07376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575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Comic Sans MS"/>
              <a:buChar char="●"/>
            </a:pPr>
            <a:r>
              <a:rPr lang="en">
                <a:solidFill>
                  <a:srgbClr val="073763"/>
                </a:solidFill>
                <a:latin typeface="Comic Sans MS"/>
                <a:ea typeface="Comic Sans MS"/>
                <a:cs typeface="Comic Sans MS"/>
                <a:sym typeface="Comic Sans MS"/>
              </a:rPr>
              <a:t>Walk with a purpose in the hallways.  Your goal is to make it to the next class on time.  </a:t>
            </a:r>
            <a:endParaRPr>
              <a:solidFill>
                <a:srgbClr val="07376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575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Comic Sans MS"/>
              <a:buChar char="●"/>
            </a:pPr>
            <a:r>
              <a:rPr lang="en">
                <a:solidFill>
                  <a:srgbClr val="073763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respond appropriately to reasonable requests. </a:t>
            </a:r>
            <a:endParaRPr>
              <a:solidFill>
                <a:srgbClr val="07376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575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Comic Sans MS"/>
              <a:buChar char="●"/>
            </a:pPr>
            <a:r>
              <a:rPr lang="en">
                <a:solidFill>
                  <a:srgbClr val="073763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wear ID’s at all times.</a:t>
            </a:r>
            <a:endParaRPr>
              <a:solidFill>
                <a:srgbClr val="07376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8"/>
          <p:cNvSpPr txBox="1"/>
          <p:nvPr/>
        </p:nvSpPr>
        <p:spPr>
          <a:xfrm>
            <a:off x="234300" y="1543900"/>
            <a:ext cx="859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Junior Comets have high expectations and they aim to exceed them each and every day.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420">
                <a:solidFill>
                  <a:srgbClr val="0B5394"/>
                </a:solidFill>
                <a:latin typeface="Atma Medium"/>
                <a:ea typeface="Atma Medium"/>
                <a:cs typeface="Atma Medium"/>
                <a:sym typeface="Atma Medium"/>
              </a:rPr>
              <a:t>Parent Expectations</a:t>
            </a:r>
            <a:endParaRPr sz="4420">
              <a:solidFill>
                <a:srgbClr val="0B5394"/>
              </a:solidFill>
              <a:latin typeface="Atma Medium"/>
              <a:ea typeface="Atma Medium"/>
              <a:cs typeface="Atma Medium"/>
              <a:sym typeface="Atma Medium"/>
            </a:endParaRPr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omic Sans MS"/>
              <a:buChar char="●"/>
            </a:pPr>
            <a:r>
              <a:rPr lang="en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Ensure students arrive to school on time at 7:25 a.m.</a:t>
            </a:r>
            <a:endParaRPr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omic Sans MS"/>
              <a:buChar char="●"/>
            </a:pPr>
            <a:r>
              <a:rPr lang="en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 students must arrive with a chromebook that is fully charged (Students can’t complete work without their chromebook.)</a:t>
            </a:r>
            <a:endParaRPr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omic Sans MS"/>
              <a:buChar char="●"/>
            </a:pPr>
            <a:r>
              <a:rPr lang="en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Report all absences to our office staff.</a:t>
            </a:r>
            <a:endParaRPr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omic Sans MS"/>
              <a:buChar char="●"/>
            </a:pPr>
            <a:r>
              <a:rPr lang="en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your student is absent, be sure to remind them to access their work within Canvas.  Each teacher has a Canvas page that is updated weekly with class assignments.</a:t>
            </a:r>
            <a:endParaRPr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omic Sans MS"/>
              <a:buChar char="●"/>
            </a:pPr>
            <a:r>
              <a:rPr lang="en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Build relationships with teachers, help us to get to know your child and their academic needs.</a:t>
            </a:r>
            <a:endParaRPr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omic Sans MS"/>
              <a:buChar char="●"/>
            </a:pPr>
            <a:r>
              <a:rPr lang="en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Check grades often within Tyler.  Use your log-in to access the Tyler parent portal.</a:t>
            </a:r>
            <a:endParaRPr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omic Sans MS"/>
              <a:buChar char="●"/>
            </a:pPr>
            <a:r>
              <a:rPr lang="en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Purchase a clear backpack for your child before the start of school.</a:t>
            </a:r>
            <a:endParaRPr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omic Sans MS"/>
              <a:buChar char="●"/>
            </a:pPr>
            <a:r>
              <a:rPr lang="en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Talk to your child about the expectation that cell phones should be out of sight during school hours (backpack, hoodie pocket, etc.)</a:t>
            </a:r>
            <a:endParaRPr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7376" y="101950"/>
            <a:ext cx="947375" cy="136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/>
          <p:nvPr>
            <p:ph type="title"/>
          </p:nvPr>
        </p:nvSpPr>
        <p:spPr>
          <a:xfrm>
            <a:off x="167050" y="2695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680">
                <a:solidFill>
                  <a:srgbClr val="0B5394"/>
                </a:solidFill>
                <a:latin typeface="Atma"/>
                <a:ea typeface="Atma"/>
                <a:cs typeface="Atma"/>
                <a:sym typeface="Atma"/>
              </a:rPr>
              <a:t>Schedule</a:t>
            </a:r>
            <a:endParaRPr sz="2520">
              <a:latin typeface="Atma"/>
              <a:ea typeface="Atma"/>
              <a:cs typeface="Atma"/>
              <a:sym typeface="Atma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234650"/>
            <a:ext cx="3032900" cy="350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/>
        </p:nvSpPr>
        <p:spPr>
          <a:xfrm>
            <a:off x="773050" y="842225"/>
            <a:ext cx="37080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73763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Students will travel from </a:t>
            </a:r>
            <a:endParaRPr sz="1800">
              <a:solidFill>
                <a:srgbClr val="07376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73763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class to class.  Each “passing</a:t>
            </a:r>
            <a:endParaRPr sz="1800">
              <a:solidFill>
                <a:srgbClr val="07376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73763"/>
                </a:solidFill>
                <a:latin typeface="Comic Sans MS"/>
                <a:ea typeface="Comic Sans MS"/>
                <a:cs typeface="Comic Sans MS"/>
                <a:sym typeface="Comic Sans MS"/>
              </a:rPr>
              <a:t>time” is 3 minutes.</a:t>
            </a:r>
            <a:endParaRPr sz="1800">
              <a:solidFill>
                <a:srgbClr val="07376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7376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73763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Team classes are all close in proximity so students will have only a short distance to travel.</a:t>
            </a:r>
            <a:endParaRPr sz="1800">
              <a:solidFill>
                <a:srgbClr val="07376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7376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73763"/>
                </a:solidFill>
                <a:latin typeface="Comic Sans MS"/>
                <a:ea typeface="Comic Sans MS"/>
                <a:cs typeface="Comic Sans MS"/>
                <a:sym typeface="Comic Sans MS"/>
              </a:rPr>
              <a:t>At JW- we follow an A/B block schedule. This means that 2 days a week they will have one elective class and 2 days a week they will have the other.  The 5th day will rotate from an A day to a B day.</a:t>
            </a:r>
            <a:endParaRPr sz="1800">
              <a:solidFill>
                <a:srgbClr val="07376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idx="1" type="subTitle"/>
          </p:nvPr>
        </p:nvSpPr>
        <p:spPr>
          <a:xfrm>
            <a:off x="236425" y="561700"/>
            <a:ext cx="4471200" cy="37050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73763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Students are allowed to enter the building at 7:10 am. </a:t>
            </a:r>
            <a:endParaRPr>
              <a:solidFill>
                <a:srgbClr val="07376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Comic Sans MS"/>
              <a:buChar char="●"/>
            </a:pPr>
            <a:r>
              <a:rPr lang="en">
                <a:solidFill>
                  <a:srgbClr val="073763"/>
                </a:solidFill>
                <a:latin typeface="Comic Sans MS"/>
                <a:ea typeface="Comic Sans MS"/>
                <a:cs typeface="Comic Sans MS"/>
                <a:sym typeface="Comic Sans MS"/>
              </a:rPr>
              <a:t>Breakfast will be available in the cafe, gym, and common area.</a:t>
            </a:r>
            <a:endParaRPr>
              <a:solidFill>
                <a:srgbClr val="07376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Comic Sans MS"/>
              <a:buChar char="●"/>
            </a:pPr>
            <a:r>
              <a:rPr lang="en">
                <a:solidFill>
                  <a:srgbClr val="073763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Students will grab breakfast and go to first hour- moving quickly through the breakfast line. </a:t>
            </a:r>
            <a:endParaRPr>
              <a:solidFill>
                <a:srgbClr val="07376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Comic Sans MS"/>
              <a:buChar char="●"/>
            </a:pPr>
            <a:r>
              <a:rPr lang="en">
                <a:solidFill>
                  <a:srgbClr val="073763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Students will be directed to their  first hour class.</a:t>
            </a:r>
            <a:endParaRPr>
              <a:solidFill>
                <a:srgbClr val="07376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73763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7625" y="488988"/>
            <a:ext cx="4179000" cy="3930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311700" y="454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rgbClr val="0B5394"/>
                </a:solidFill>
                <a:latin typeface="Atma"/>
                <a:ea typeface="Atma"/>
                <a:cs typeface="Atma"/>
                <a:sym typeface="Atma"/>
              </a:rPr>
              <a:t>Teams</a:t>
            </a:r>
            <a:endParaRPr sz="4600">
              <a:solidFill>
                <a:srgbClr val="0B5394"/>
              </a:solidFill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7376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B5394"/>
                </a:solidFill>
                <a:latin typeface="Comic Sans MS"/>
                <a:ea typeface="Comic Sans MS"/>
                <a:cs typeface="Comic Sans MS"/>
                <a:sym typeface="Comic Sans MS"/>
              </a:rPr>
              <a:t>Johnson Wabash 6th Grade Center is a middle school.  This means that we use the team approach.  Students are grouped into one of 4 teams of about 80 students.  For most students, this means they will travel amongst the same 4 core teachers.  </a:t>
            </a:r>
            <a:endParaRPr sz="2000">
              <a:solidFill>
                <a:srgbClr val="0B539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